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orum" charset="1" panose="02000000000000000000"/>
      <p:regular r:id="rId10"/>
    </p:embeddedFont>
    <p:embeddedFont>
      <p:font typeface="Open Sauce Light" charset="1" panose="00000400000000000000"/>
      <p:regular r:id="rId11"/>
    </p:embeddedFont>
    <p:embeddedFont>
      <p:font typeface="Open Sauce Light Bold" charset="1" panose="00000600000000000000"/>
      <p:regular r:id="rId12"/>
    </p:embeddedFont>
    <p:embeddedFont>
      <p:font typeface="Open Sauce Light Italics" charset="1" panose="00000400000000000000"/>
      <p:regular r:id="rId13"/>
    </p:embeddedFont>
    <p:embeddedFont>
      <p:font typeface="Open Sauce Light Bold Italics" charset="1" panose="00000600000000000000"/>
      <p:regular r:id="rId14"/>
    </p:embeddedFont>
    <p:embeddedFont>
      <p:font typeface="Open Sauce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 Italics" charset="1" panose="00000500000000000000"/>
      <p:regular r:id="rId17"/>
    </p:embeddedFont>
    <p:embeddedFont>
      <p:font typeface="Open Sauce Bold Italics" charset="1" panose="00000800000000000000"/>
      <p:regular r:id="rId18"/>
    </p:embeddedFont>
    <p:embeddedFont>
      <p:font typeface="Open Sauce SemiBold" charset="1" panose="00000700000000000000"/>
      <p:regular r:id="rId19"/>
    </p:embeddedFont>
    <p:embeddedFont>
      <p:font typeface="Open Sauce SemiBold Bold" charset="1" panose="00000A00000000000000"/>
      <p:regular r:id="rId20"/>
    </p:embeddedFont>
    <p:embeddedFont>
      <p:font typeface="Open Sauce SemiBold Italics" charset="1" panose="00000700000000000000"/>
      <p:regular r:id="rId21"/>
    </p:embeddedFont>
    <p:embeddedFont>
      <p:font typeface="Open Sauce SemiBold Bold Italics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47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574041" y="2474245"/>
            <a:ext cx="4743410" cy="5142465"/>
            <a:chOff x="0" y="0"/>
            <a:chExt cx="585724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9128" b="-912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528465"/>
            <a:ext cx="16230600" cy="16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3"/>
              </a:lnSpc>
            </a:pPr>
            <a:r>
              <a:rPr lang="en-US" sz="11036">
                <a:solidFill>
                  <a:srgbClr val="F6F8F4"/>
                </a:solidFill>
                <a:latin typeface="Forum"/>
              </a:rPr>
              <a:t>SHAKESPEARIAN PLAYS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970003"/>
            <a:ext cx="16230600" cy="16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3"/>
              </a:lnSpc>
            </a:pPr>
            <a:r>
              <a:rPr lang="en-US" sz="11036">
                <a:solidFill>
                  <a:srgbClr val="F6F8F4"/>
                </a:solidFill>
                <a:latin typeface="Forum"/>
              </a:rPr>
              <a:t>TEXT MINING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1682" y="8768804"/>
            <a:ext cx="13148127" cy="96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6F8F4"/>
                </a:solidFill>
                <a:latin typeface="Open Sauce Light"/>
              </a:rPr>
              <a:t>BEATRICE TOMASELLO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6F8F4"/>
                </a:solidFill>
                <a:latin typeface="Open Sauce Light"/>
              </a:rPr>
              <a:t>MSA 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6F8F4"/>
                </a:solidFill>
                <a:latin typeface="Open Sauce Light Bold"/>
              </a:rPr>
              <a:t>ISDS 4070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69937" y="859185"/>
            <a:ext cx="13148127" cy="32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6F8F4"/>
                </a:solidFill>
                <a:latin typeface="Open Sauce Light Bold"/>
              </a:rPr>
              <a:t>12/03/2021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1287913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4512756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9953730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431496" y="4128483"/>
            <a:ext cx="1015017" cy="1015017"/>
            <a:chOff x="0" y="0"/>
            <a:chExt cx="1353356" cy="135335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353356" cy="1353356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62049" y="362212"/>
              <a:ext cx="1029257" cy="63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1.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41021" y="6953490"/>
            <a:ext cx="1015017" cy="1017517"/>
            <a:chOff x="0" y="0"/>
            <a:chExt cx="1353356" cy="135668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53356" cy="1356689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62049" y="362212"/>
              <a:ext cx="1029257" cy="640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2</a:t>
              </a:r>
              <a:r>
                <a:rPr lang="en-US" sz="3200">
                  <a:solidFill>
                    <a:srgbClr val="F6F8F4"/>
                  </a:solidFill>
                  <a:latin typeface="Forum"/>
                </a:rPr>
                <a:t>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41690" y="4125983"/>
            <a:ext cx="1015017" cy="1017517"/>
            <a:chOff x="0" y="0"/>
            <a:chExt cx="1353356" cy="135668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353356" cy="1356689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62049" y="362212"/>
              <a:ext cx="1029257" cy="640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3</a:t>
              </a:r>
              <a:r>
                <a:rPr lang="en-US" sz="3200">
                  <a:solidFill>
                    <a:srgbClr val="F6F8F4"/>
                  </a:solidFill>
                  <a:latin typeface="Forum"/>
                </a:rPr>
                <a:t>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41690" y="6953490"/>
            <a:ext cx="1015017" cy="1017517"/>
            <a:chOff x="0" y="0"/>
            <a:chExt cx="1353356" cy="135668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353356" cy="1356689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62049" y="362212"/>
              <a:ext cx="1029257" cy="640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4</a:t>
              </a:r>
              <a:r>
                <a:rPr lang="en-US" sz="3200">
                  <a:solidFill>
                    <a:srgbClr val="F6F8F4"/>
                  </a:solidFill>
                  <a:latin typeface="Forum"/>
                </a:rPr>
                <a:t>.</a:t>
              </a: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024563" y="2915415"/>
            <a:ext cx="3777582" cy="5589517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4197130" y="2181275"/>
            <a:ext cx="6255488" cy="108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8"/>
              </a:lnSpc>
              <a:spcBef>
                <a:spcPct val="0"/>
              </a:spcBef>
            </a:pPr>
            <a:r>
              <a:rPr lang="en-US" sz="3098">
                <a:solidFill>
                  <a:srgbClr val="5894C3"/>
                </a:solidFill>
                <a:latin typeface="Open Sauce Light Bold"/>
              </a:rPr>
              <a:t>Length of the Plays in Number of Lines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197130" y="1047750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2067042"/>
            <a:ext cx="2243442" cy="483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167">
                <a:solidFill>
                  <a:srgbClr val="39473D"/>
                </a:solidFill>
                <a:latin typeface="Open Sauce SemiBold"/>
              </a:rPr>
              <a:t>3</a:t>
            </a: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39236" y="3967991"/>
            <a:ext cx="676288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HAMLET</a:t>
            </a: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-</a:t>
            </a: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4244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739236" y="6795499"/>
            <a:ext cx="676288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CORIOLANUS</a:t>
            </a: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-</a:t>
            </a: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3992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52618" y="3967991"/>
            <a:ext cx="676288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CYMBELINE</a:t>
            </a: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-</a:t>
            </a: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3958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96411" y="6724890"/>
            <a:ext cx="6762889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RICHARD III</a:t>
            </a: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-</a:t>
            </a:r>
          </a:p>
          <a:p>
            <a:pPr>
              <a:lnSpc>
                <a:spcPts val="3450"/>
              </a:lnSpc>
            </a:pPr>
            <a:r>
              <a:rPr lang="en-US" sz="3000">
                <a:solidFill>
                  <a:srgbClr val="39473D"/>
                </a:solidFill>
                <a:latin typeface="Forum"/>
              </a:rPr>
              <a:t>3941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953730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6889" b="0"/>
          <a:stretch>
            <a:fillRect/>
          </a:stretch>
        </p:blipFill>
        <p:spPr>
          <a:xfrm flipH="false" flipV="false" rot="0">
            <a:off x="3999413" y="2759407"/>
            <a:ext cx="8822928" cy="73674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934684" y="1060192"/>
            <a:ext cx="6255488" cy="108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8"/>
              </a:lnSpc>
              <a:spcBef>
                <a:spcPct val="0"/>
              </a:spcBef>
            </a:pPr>
            <a:r>
              <a:rPr lang="en-US" sz="3098">
                <a:solidFill>
                  <a:srgbClr val="5894C3"/>
                </a:solidFill>
                <a:latin typeface="Open Sauce Light Bold"/>
              </a:rPr>
              <a:t>Number of Characters for each Play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97130" y="1047750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67042"/>
            <a:ext cx="2243442" cy="483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167">
                <a:solidFill>
                  <a:srgbClr val="39473D"/>
                </a:solidFill>
                <a:latin typeface="Open Sauce SemiBold"/>
              </a:rPr>
              <a:t>3</a:t>
            </a: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9953730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4230405"/>
            <a:ext cx="7024250" cy="42377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16409" y="3058322"/>
            <a:ext cx="7767791" cy="60103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934684" y="1060192"/>
            <a:ext cx="6255488" cy="108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8"/>
              </a:lnSpc>
            </a:pPr>
            <a:r>
              <a:rPr lang="en-US" sz="3098">
                <a:solidFill>
                  <a:srgbClr val="5894C3"/>
                </a:solidFill>
                <a:latin typeface="Open Sauce Light Bold"/>
              </a:rPr>
              <a:t>Sentiment Analysis</a:t>
            </a:r>
          </a:p>
          <a:p>
            <a:pPr>
              <a:lnSpc>
                <a:spcPts val="4338"/>
              </a:lnSpc>
              <a:spcBef>
                <a:spcPct val="0"/>
              </a:spcBef>
            </a:pPr>
            <a:r>
              <a:rPr lang="en-US" sz="3098">
                <a:solidFill>
                  <a:srgbClr val="5894C3"/>
                </a:solidFill>
                <a:latin typeface="Open Sauce Light Bold"/>
              </a:rPr>
              <a:t>on a Sample of 100 Lines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97130" y="1047750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67042"/>
            <a:ext cx="2243442" cy="483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167">
                <a:solidFill>
                  <a:srgbClr val="39473D"/>
                </a:solidFill>
                <a:latin typeface="Open Sauce SemiBold"/>
              </a:rPr>
              <a:t>3</a:t>
            </a: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47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574041" y="2913330"/>
            <a:ext cx="4743410" cy="5142465"/>
            <a:chOff x="0" y="0"/>
            <a:chExt cx="585724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85724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857240">
                  <a:moveTo>
                    <a:pt x="2928620" y="0"/>
                  </a:moveTo>
                  <a:lnTo>
                    <a:pt x="2928620" y="0"/>
                  </a:lnTo>
                  <a:cubicBezTo>
                    <a:pt x="4546600" y="0"/>
                    <a:pt x="5857240" y="1310640"/>
                    <a:pt x="5857240" y="2928620"/>
                  </a:cubicBezTo>
                  <a:lnTo>
                    <a:pt x="5857240" y="6350000"/>
                  </a:lnTo>
                  <a:lnTo>
                    <a:pt x="585724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928620"/>
                  </a:lnTo>
                  <a:cubicBezTo>
                    <a:pt x="0" y="1310640"/>
                    <a:pt x="1310640" y="0"/>
                    <a:pt x="292862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20144" b="-2014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16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3"/>
              </a:lnSpc>
            </a:pPr>
            <a:r>
              <a:rPr lang="en-US" sz="11036">
                <a:solidFill>
                  <a:srgbClr val="F6F8F4"/>
                </a:solidFill>
                <a:latin typeface="Forum"/>
              </a:rPr>
              <a:t>THANK YOU!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71682" y="8764253"/>
            <a:ext cx="13148127" cy="32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6F8F4"/>
                </a:solidFill>
                <a:latin typeface="Open Sauce Light"/>
              </a:rPr>
              <a:t>BEATRICE TOMASELLO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19155" y="2446400"/>
            <a:ext cx="509311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AGENDA</a:t>
            </a:r>
          </a:p>
        </p:txBody>
      </p:sp>
      <p:sp>
        <p:nvSpPr>
          <p:cNvPr name="AutoShape 3" id="3"/>
          <p:cNvSpPr/>
          <p:nvPr/>
        </p:nvSpPr>
        <p:spPr>
          <a:xfrm rot="-5400000">
            <a:off x="-1287913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3920767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9953730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551047" y="6507835"/>
            <a:ext cx="4048613" cy="2263897"/>
            <a:chOff x="0" y="0"/>
            <a:chExt cx="5398151" cy="301853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5398151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9473D"/>
                  </a:solidFill>
                  <a:latin typeface="Open Sauce Light"/>
                </a:rPr>
                <a:t>DATA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99378"/>
              <a:ext cx="5398151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9473D"/>
                  </a:solidFill>
                  <a:latin typeface="Open Sauce Light"/>
                </a:rPr>
                <a:t>MANIPULATION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93425"/>
              <a:ext cx="5398151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7658" y="6507835"/>
            <a:ext cx="1779100" cy="2276985"/>
            <a:chOff x="0" y="0"/>
            <a:chExt cx="2372133" cy="303597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2372133" cy="51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</a:pPr>
              <a:r>
                <a:rPr lang="en-US" sz="2400" spc="-72">
                  <a:solidFill>
                    <a:srgbClr val="39473D"/>
                  </a:solidFill>
                  <a:latin typeface="Open Sauce Light"/>
                </a:rPr>
                <a:t>Part 1: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22954"/>
              <a:ext cx="2372133" cy="51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</a:pPr>
              <a:r>
                <a:rPr lang="en-US" sz="2400" spc="-72">
                  <a:solidFill>
                    <a:srgbClr val="39473D"/>
                  </a:solidFill>
                  <a:latin typeface="Open Sauce Light"/>
                </a:rPr>
                <a:t>Part 2: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74483"/>
              <a:ext cx="2372133" cy="51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</a:pPr>
              <a:r>
                <a:rPr lang="en-US" sz="2400" spc="-72">
                  <a:solidFill>
                    <a:srgbClr val="39473D"/>
                  </a:solidFill>
                  <a:latin typeface="Open Sauce Light"/>
                </a:rPr>
                <a:t>Part 3: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526013"/>
              <a:ext cx="2372133" cy="516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551047" y="7761963"/>
            <a:ext cx="4048613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9473D"/>
                </a:solidFill>
                <a:latin typeface="Open Sauce Light"/>
              </a:rPr>
              <a:t>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C8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1282501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4518168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9959142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4596081" y="2630633"/>
            <a:ext cx="4547919" cy="2512867"/>
            <a:chOff x="0" y="0"/>
            <a:chExt cx="6063892" cy="33504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87497"/>
              <a:ext cx="6063892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9473D"/>
                  </a:solidFill>
                  <a:latin typeface="Open Sauce Bold"/>
                </a:rPr>
                <a:t>CSV FILE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17494"/>
              <a:ext cx="5578364" cy="2242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9473D"/>
                  </a:solidFill>
                  <a:latin typeface="Open Sauce Light"/>
                </a:rPr>
                <a:t>Containig lines from 36 Shakesperian plays. 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9473D"/>
                  </a:solidFill>
                  <a:latin typeface="Open Sauce Light"/>
                </a:rPr>
                <a:t>- 11396 entries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9473D"/>
                  </a:solidFill>
                  <a:latin typeface="Open Sauce Light"/>
                </a:rPr>
                <a:t>- 6 columns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0"/>
              <a:ext cx="5578364" cy="0"/>
            </a:xfrm>
            <a:prstGeom prst="line">
              <a:avLst/>
            </a:prstGeom>
            <a:ln cap="flat" w="12700">
              <a:solidFill>
                <a:srgbClr val="96B29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882897"/>
              <a:ext cx="5578364" cy="0"/>
            </a:xfrm>
            <a:prstGeom prst="line">
              <a:avLst/>
            </a:prstGeom>
            <a:ln cap="flat" w="12700">
              <a:solidFill>
                <a:srgbClr val="96B299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178726" y="3905019"/>
            <a:ext cx="4547919" cy="1238481"/>
            <a:chOff x="0" y="0"/>
            <a:chExt cx="6063892" cy="165130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7022"/>
              <a:ext cx="6063892" cy="479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5"/>
                </a:lnSpc>
                <a:spcBef>
                  <a:spcPct val="0"/>
                </a:spcBef>
              </a:pPr>
              <a:r>
                <a:rPr lang="en-US" sz="2175">
                  <a:solidFill>
                    <a:srgbClr val="39473D"/>
                  </a:solidFill>
                  <a:latin typeface="Open Sauce Bold"/>
                </a:rPr>
                <a:t>SOURCE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25074"/>
              <a:ext cx="5578364" cy="535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39473D"/>
                  </a:solidFill>
                  <a:latin typeface="Open Sauce Light"/>
                </a:rPr>
                <a:t>KAGGLE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rot="0">
              <a:off x="0" y="0"/>
              <a:ext cx="5578364" cy="0"/>
            </a:xfrm>
            <a:prstGeom prst="line">
              <a:avLst/>
            </a:prstGeom>
            <a:ln cap="flat" w="12700">
              <a:solidFill>
                <a:srgbClr val="96B29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rot="0">
              <a:off x="0" y="890477"/>
              <a:ext cx="5578364" cy="0"/>
            </a:xfrm>
            <a:prstGeom prst="line">
              <a:avLst/>
            </a:prstGeom>
            <a:ln cap="flat" w="12700">
              <a:solidFill>
                <a:srgbClr val="96B299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53941" y="5727650"/>
            <a:ext cx="11301259" cy="334799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373165" y="763263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067042"/>
            <a:ext cx="52314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1.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2936" y="2548372"/>
            <a:ext cx="13302128" cy="133021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257125" y="6992713"/>
            <a:ext cx="1015017" cy="1015017"/>
            <a:chOff x="0" y="0"/>
            <a:chExt cx="1353356" cy="135335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53356" cy="1353356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62049" y="362212"/>
              <a:ext cx="1029257" cy="63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1.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948529" y="3991944"/>
            <a:ext cx="1015017" cy="1015017"/>
            <a:chOff x="0" y="0"/>
            <a:chExt cx="1353356" cy="135335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353356" cy="1353356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62049" y="362212"/>
              <a:ext cx="1029257" cy="63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2.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28630" y="4128483"/>
            <a:ext cx="1015017" cy="1015017"/>
            <a:chOff x="0" y="0"/>
            <a:chExt cx="1353356" cy="135335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353356" cy="1353356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62049" y="362212"/>
              <a:ext cx="1029257" cy="63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099960" y="6992713"/>
            <a:ext cx="1015017" cy="1015017"/>
            <a:chOff x="0" y="0"/>
            <a:chExt cx="1353356" cy="135335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353356" cy="1353356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62049" y="362212"/>
              <a:ext cx="1029257" cy="63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4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2067042"/>
            <a:ext cx="22434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62555" y="1348173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MANIPULATION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8099" y="6579358"/>
            <a:ext cx="2151782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9473D"/>
                </a:solidFill>
                <a:latin typeface="Open Sauce Light"/>
              </a:rPr>
              <a:t>Libraries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80128" y="3578589"/>
            <a:ext cx="1921785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9473D"/>
                </a:solidFill>
                <a:latin typeface="Open Sauce Light"/>
              </a:rPr>
              <a:t>Listing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08936" y="3471303"/>
            <a:ext cx="3223162" cy="126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9473D"/>
                </a:solidFill>
                <a:latin typeface="Open Sauce Light"/>
              </a:rPr>
              <a:t>Removal of Punctuation and Stopwords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95064" y="6437579"/>
            <a:ext cx="1921785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9473D"/>
                </a:solidFill>
                <a:latin typeface="Open Sauce Light"/>
              </a:rPr>
              <a:t>WordCloud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2936" y="2548372"/>
            <a:ext cx="13302128" cy="133021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257125" y="6992713"/>
            <a:ext cx="1015017" cy="1015017"/>
            <a:chOff x="0" y="0"/>
            <a:chExt cx="1353356" cy="135335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53356" cy="1353356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62049" y="362212"/>
              <a:ext cx="1029257" cy="63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1.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41717" y="4727052"/>
            <a:ext cx="8004567" cy="45313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2067042"/>
            <a:ext cx="22434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62555" y="1348173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MANIPULATION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8099" y="6579358"/>
            <a:ext cx="2151782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9473D"/>
                </a:solidFill>
                <a:latin typeface="Open Sauce Light"/>
              </a:rPr>
              <a:t>Libraries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2936" y="2548372"/>
            <a:ext cx="13302128" cy="133021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948529" y="3991944"/>
            <a:ext cx="1015017" cy="1015017"/>
            <a:chOff x="0" y="0"/>
            <a:chExt cx="1353356" cy="135335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53356" cy="1353356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62049" y="362212"/>
              <a:ext cx="1029257" cy="63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2.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48529" y="5821743"/>
            <a:ext cx="10217651" cy="323133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2067042"/>
            <a:ext cx="22434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62555" y="1348173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MANIPULATION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80128" y="3578589"/>
            <a:ext cx="1921785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9473D"/>
                </a:solidFill>
                <a:latin typeface="Open Sauce Light"/>
              </a:rPr>
              <a:t>Listing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2936" y="2548372"/>
            <a:ext cx="13302128" cy="133021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528630" y="4128483"/>
            <a:ext cx="1015017" cy="1015017"/>
            <a:chOff x="0" y="0"/>
            <a:chExt cx="1353356" cy="135335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53356" cy="1353356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62049" y="362212"/>
              <a:ext cx="1029257" cy="63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3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01885" y="5560378"/>
            <a:ext cx="13084230" cy="393344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2067042"/>
            <a:ext cx="22434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62555" y="1348173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MANIPULATION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26460" y="3050740"/>
            <a:ext cx="3961721" cy="209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39473D"/>
                </a:solidFill>
                <a:latin typeface="Open Sauce Light"/>
              </a:rPr>
              <a:t>ADDED</a:t>
            </a:r>
          </a:p>
          <a:p>
            <a:pPr algn="ctr">
              <a:lnSpc>
                <a:spcPts val="4136"/>
              </a:lnSpc>
            </a:pPr>
            <a:r>
              <a:rPr lang="en-US" sz="2954">
                <a:solidFill>
                  <a:srgbClr val="39473D"/>
                </a:solidFill>
                <a:latin typeface="Open Sauce Light"/>
              </a:rPr>
              <a:t>STOPWORDS</a:t>
            </a:r>
          </a:p>
          <a:p>
            <a:pPr algn="ctr">
              <a:lnSpc>
                <a:spcPts val="4136"/>
              </a:lnSpc>
            </a:pPr>
          </a:p>
          <a:p>
            <a:pPr algn="ctr">
              <a:lnSpc>
                <a:spcPts val="4136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308936" y="3471303"/>
            <a:ext cx="3223162" cy="126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9473D"/>
                </a:solidFill>
                <a:latin typeface="Open Sauce Light"/>
              </a:rPr>
              <a:t>Removal of Punctuation and Stopwords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92936" y="2548372"/>
            <a:ext cx="13302128" cy="133021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099960" y="6992713"/>
            <a:ext cx="1015017" cy="1015017"/>
            <a:chOff x="0" y="0"/>
            <a:chExt cx="1353356" cy="135335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353356" cy="1353356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9473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62049" y="362212"/>
              <a:ext cx="1029257" cy="637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79"/>
                </a:lnSpc>
              </a:pPr>
              <a:r>
                <a:rPr lang="en-US" sz="3200">
                  <a:solidFill>
                    <a:srgbClr val="F6F8F4"/>
                  </a:solidFill>
                  <a:latin typeface="Forum"/>
                </a:rPr>
                <a:t>4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463327" y="4010598"/>
            <a:ext cx="11361346" cy="568067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2067042"/>
            <a:ext cx="22434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62555" y="1348173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MANIPULATION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95064" y="6437579"/>
            <a:ext cx="1921785" cy="41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39473D"/>
                </a:solidFill>
                <a:latin typeface="Open Sauce Light"/>
              </a:rPr>
              <a:t>WordCloud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1287913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4512756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9953730" y="5226917"/>
            <a:ext cx="10463359" cy="0"/>
          </a:xfrm>
          <a:prstGeom prst="line">
            <a:avLst/>
          </a:prstGeom>
          <a:ln cap="flat" w="9525">
            <a:solidFill>
              <a:srgbClr val="96B29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45769" y="3466817"/>
            <a:ext cx="8613698" cy="61157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97130" y="2181275"/>
            <a:ext cx="6255488" cy="108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8"/>
              </a:lnSpc>
              <a:spcBef>
                <a:spcPct val="0"/>
              </a:spcBef>
            </a:pPr>
            <a:r>
              <a:rPr lang="en-US" sz="3098">
                <a:solidFill>
                  <a:srgbClr val="5894C3"/>
                </a:solidFill>
                <a:latin typeface="Open Sauce Light Bold"/>
              </a:rPr>
              <a:t>Frequency Distribution of Words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97130" y="1047750"/>
            <a:ext cx="6762889" cy="12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39473D"/>
                </a:solidFill>
                <a:latin typeface="Forum"/>
              </a:rPr>
              <a:t>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67042"/>
            <a:ext cx="2243442" cy="483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167">
                <a:solidFill>
                  <a:srgbClr val="39473D"/>
                </a:solidFill>
                <a:latin typeface="Open Sauce SemiBold"/>
              </a:rPr>
              <a:t>3</a:t>
            </a:r>
            <a:r>
              <a:rPr lang="en-US" sz="2800" spc="168">
                <a:solidFill>
                  <a:srgbClr val="39473D"/>
                </a:solidFill>
                <a:latin typeface="Open Sauce Semi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DAExhoSYuLU</dc:identifier>
  <dcterms:modified xsi:type="dcterms:W3CDTF">2011-08-01T06:04:30Z</dcterms:modified>
  <cp:revision>1</cp:revision>
  <dc:title>Shakespeare Text Mining</dc:title>
</cp:coreProperties>
</file>